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2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1" r:id="rId6"/>
    <p:sldId id="265" r:id="rId7"/>
    <p:sldId id="262" r:id="rId8"/>
    <p:sldId id="264" r:id="rId9"/>
    <p:sldId id="263" r:id="rId10"/>
    <p:sldId id="267" r:id="rId11"/>
    <p:sldId id="268" r:id="rId12"/>
    <p:sldId id="269" r:id="rId13"/>
    <p:sldId id="266" r:id="rId14"/>
    <p:sldId id="270" r:id="rId15"/>
    <p:sldId id="286" r:id="rId16"/>
    <p:sldId id="271" r:id="rId17"/>
    <p:sldId id="287" r:id="rId18"/>
    <p:sldId id="272" r:id="rId19"/>
    <p:sldId id="277" r:id="rId20"/>
    <p:sldId id="273" r:id="rId21"/>
    <p:sldId id="289" r:id="rId22"/>
    <p:sldId id="288" r:id="rId23"/>
    <p:sldId id="274" r:id="rId24"/>
    <p:sldId id="283" r:id="rId25"/>
    <p:sldId id="276" r:id="rId26"/>
    <p:sldId id="275" r:id="rId27"/>
    <p:sldId id="279" r:id="rId28"/>
    <p:sldId id="284" r:id="rId29"/>
    <p:sldId id="285" r:id="rId30"/>
    <p:sldId id="280" r:id="rId31"/>
    <p:sldId id="291" r:id="rId32"/>
    <p:sldId id="293" r:id="rId33"/>
    <p:sldId id="292" r:id="rId34"/>
    <p:sldId id="290" r:id="rId35"/>
    <p:sldId id="28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4" d="100"/>
          <a:sy n="94" d="100"/>
        </p:scale>
        <p:origin x="-1208" y="-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49875-DB92-A044-B8BA-58F564025C63}" type="datetimeFigureOut">
              <a:rPr lang="en-US" smtClean="0"/>
              <a:t>7/3/14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4E039-B49F-724D-B66B-E91FD214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3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39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Attribution:</a:t>
            </a:r>
            <a:r>
              <a:rPr lang="en-US" baseline="0" dirty="0" smtClean="0"/>
              <a:t> http://www-</a:t>
            </a:r>
            <a:r>
              <a:rPr lang="en-US" baseline="0" dirty="0" err="1" smtClean="0"/>
              <a:t>history.mcs.st</a:t>
            </a:r>
            <a:r>
              <a:rPr lang="en-US" baseline="0" dirty="0" smtClean="0"/>
              <a:t>-</a:t>
            </a:r>
            <a:r>
              <a:rPr lang="en-US" baseline="0" dirty="0" err="1" smtClean="0"/>
              <a:t>andrews.ac.uk</a:t>
            </a:r>
            <a:r>
              <a:rPr lang="en-US" baseline="0" dirty="0" smtClean="0"/>
              <a:t>/Biographies/</a:t>
            </a:r>
            <a:r>
              <a:rPr lang="en-US" baseline="0" dirty="0" err="1" smtClean="0"/>
              <a:t>Euler.html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84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Discrete Fourier</a:t>
            </a:r>
            <a:r>
              <a:rPr lang="en-US" baseline="0" dirty="0" smtClean="0"/>
              <a:t> Transform!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7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5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Fourier_series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8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69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</a:t>
            </a:r>
            <a:r>
              <a:rPr lang="en-US" baseline="0" dirty="0" smtClean="0"/>
              <a:t> rotating around a circle.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0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is frequency. The number of revolutions per</a:t>
            </a:r>
            <a:r>
              <a:rPr lang="en-US" baseline="0" dirty="0" smtClean="0"/>
              <a:t> second.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04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Circles rotating</a:t>
            </a:r>
            <a:r>
              <a:rPr lang="en-US" baseline="0" dirty="0" smtClean="0"/>
              <a:t> at different speeds.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89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of measured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21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value of the measured</a:t>
            </a:r>
            <a:r>
              <a:rPr lang="en-US" baseline="0" dirty="0" smtClean="0"/>
              <a:t> data controls the LENGTH of the “arm” of the clock face. The frequency determines the angle in 2 dimensions.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15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green</a:t>
            </a:r>
            <a:r>
              <a:rPr lang="en-US" baseline="0" dirty="0" smtClean="0"/>
              <a:t> “line” represents many individual points mapped around the circle. There are hundreds of points.</a:t>
            </a:r>
          </a:p>
          <a:p>
            <a:r>
              <a:rPr lang="en-US" baseline="0" dirty="0" smtClean="0"/>
              <a:t>The “time” dimension has been </a:t>
            </a:r>
            <a:r>
              <a:rPr lang="en-US" baseline="0" dirty="0" err="1" smtClean="0"/>
              <a:t>trasferred</a:t>
            </a:r>
            <a:r>
              <a:rPr lang="en-US" baseline="0" dirty="0" smtClean="0"/>
              <a:t> to a “spatial” dimension – time determines how far around the circle the points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02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ANIMATE THIS!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62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12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207C-17CA-6548-B275-895DBC6276F7}" type="datetimeFigureOut">
              <a:rPr lang="en-US" smtClean="0"/>
              <a:t>7/3/14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46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207C-17CA-6548-B275-895DBC6276F7}" type="datetimeFigureOut">
              <a:rPr lang="en-US" smtClean="0"/>
              <a:t>7/3/14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39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207C-17CA-6548-B275-895DBC6276F7}" type="datetimeFigureOut">
              <a:rPr lang="en-US" smtClean="0"/>
              <a:t>7/3/14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8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207C-17CA-6548-B275-895DBC6276F7}" type="datetimeFigureOut">
              <a:rPr lang="en-US" smtClean="0"/>
              <a:t>7/3/14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5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207C-17CA-6548-B275-895DBC6276F7}" type="datetimeFigureOut">
              <a:rPr lang="en-US" smtClean="0"/>
              <a:t>7/3/14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2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207C-17CA-6548-B275-895DBC6276F7}" type="datetimeFigureOut">
              <a:rPr lang="en-US" smtClean="0"/>
              <a:t>7/3/14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207C-17CA-6548-B275-895DBC6276F7}" type="datetimeFigureOut">
              <a:rPr lang="en-US" smtClean="0"/>
              <a:t>7/3/14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86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207C-17CA-6548-B275-895DBC6276F7}" type="datetimeFigureOut">
              <a:rPr lang="en-US" smtClean="0"/>
              <a:t>7/3/14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11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207C-17CA-6548-B275-895DBC6276F7}" type="datetimeFigureOut">
              <a:rPr lang="en-US" smtClean="0"/>
              <a:t>7/3/14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4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207C-17CA-6548-B275-895DBC6276F7}" type="datetimeFigureOut">
              <a:rPr lang="en-US" smtClean="0"/>
              <a:t>7/3/14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5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207C-17CA-6548-B275-895DBC6276F7}" type="datetimeFigureOut">
              <a:rPr lang="en-US" smtClean="0"/>
              <a:t>7/3/14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8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8207C-17CA-6548-B275-895DBC6276F7}" type="datetimeFigureOut">
              <a:rPr lang="en-US" smtClean="0"/>
              <a:t>7/3/14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1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gif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Time Series Super Powers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Understanding the Fourier Transform, FFT, and Basic Time-series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77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Happened to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Time</a:t>
            </a:r>
            <a:r>
              <a:rPr lang="en-US" dirty="0" smtClean="0"/>
              <a:t> is been transferred to the </a:t>
            </a:r>
            <a:r>
              <a:rPr lang="en-US" b="1" dirty="0" smtClean="0"/>
              <a:t>position</a:t>
            </a:r>
            <a:r>
              <a:rPr lang="en-US" dirty="0" smtClean="0"/>
              <a:t> of the “clock hand” around the circle.</a:t>
            </a:r>
            <a:endParaRPr lang="en-US" b="1" dirty="0"/>
          </a:p>
        </p:txBody>
      </p:sp>
      <p:sp>
        <p:nvSpPr>
          <p:cNvPr id="4" name="Oval 3"/>
          <p:cNvSpPr/>
          <p:nvPr/>
        </p:nvSpPr>
        <p:spPr>
          <a:xfrm>
            <a:off x="2564575" y="3353412"/>
            <a:ext cx="2996112" cy="299611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933168" y="4389120"/>
            <a:ext cx="1627519" cy="480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933168" y="3957605"/>
            <a:ext cx="1368595" cy="8798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683984" y="4302818"/>
            <a:ext cx="123296" cy="567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18247" y="4290489"/>
            <a:ext cx="3075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passes –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s</a:t>
            </a:r>
            <a:endParaRPr lang="en-US" baseline="-25000" dirty="0" smtClean="0"/>
          </a:p>
          <a:p>
            <a:r>
              <a:rPr lang="en-US" dirty="0" smtClean="0"/>
              <a:t>Distance passes – speed x time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5308571"/>
            <a:ext cx="3422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Distance:</a:t>
            </a:r>
          </a:p>
          <a:p>
            <a:r>
              <a:rPr lang="en-US" dirty="0" smtClean="0"/>
              <a:t>(2πf </a:t>
            </a:r>
            <a:r>
              <a:rPr lang="en-US" dirty="0" err="1" smtClean="0"/>
              <a:t>Ts</a:t>
            </a:r>
            <a:r>
              <a:rPr lang="en-US" dirty="0" smtClean="0"/>
              <a:t>) radius/seconds x seconds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4" idx="6"/>
          </p:cNvCxnSpPr>
          <p:nvPr/>
        </p:nvCxnSpPr>
        <p:spPr>
          <a:xfrm flipV="1">
            <a:off x="3933168" y="4851468"/>
            <a:ext cx="1627519" cy="18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437390" y="3846644"/>
            <a:ext cx="246593" cy="4438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918247" y="377293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2T</a:t>
            </a:r>
            <a:r>
              <a:rPr lang="en-US" baseline="-25000" dirty="0" smtClean="0"/>
              <a:t>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933168" y="3563078"/>
            <a:ext cx="912397" cy="12883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981191" y="3402799"/>
            <a:ext cx="456200" cy="4438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560687" y="33458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3T</a:t>
            </a:r>
            <a:r>
              <a:rPr lang="en-US" baseline="-25000" dirty="0" smtClean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11482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sic_circle_map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Mapping the Signal on Different Frequency Circles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rcRect t="6789" b="6789"/>
          <a:stretch>
            <a:fillRect/>
          </a:stretch>
        </p:blipFill>
        <p:spPr>
          <a:xfrm>
            <a:off x="9450457" y="1824690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246595" y="1824690"/>
            <a:ext cx="19234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frequency of the circle goes up, the signal gets stretched further around the circle. At each time step (</a:t>
            </a:r>
            <a:r>
              <a:rPr lang="en-US" dirty="0" err="1" smtClean="0"/>
              <a:t>Ts</a:t>
            </a:r>
            <a:r>
              <a:rPr lang="en-US" dirty="0" smtClean="0"/>
              <a:t>) of the measured signal the “clock hand” travels around the circle.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0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Now we Have a Bunch of Measurements in 2 Dimensions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measured point now lives in 2 dimensions.</a:t>
            </a:r>
          </a:p>
          <a:p>
            <a:r>
              <a:rPr lang="en-US" dirty="0" smtClean="0"/>
              <a:t>We call this a “vector”.</a:t>
            </a:r>
          </a:p>
          <a:p>
            <a:r>
              <a:rPr lang="en-US" dirty="0" smtClean="0"/>
              <a:t>We can add vectors together.</a:t>
            </a:r>
          </a:p>
          <a:p>
            <a:r>
              <a:rPr lang="en-US" dirty="0" smtClean="0"/>
              <a:t>Let’s </a:t>
            </a:r>
            <a:r>
              <a:rPr lang="en-US" b="1" dirty="0" smtClean="0"/>
              <a:t>SUM ALL THE POINTS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73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2Dimensional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are called “vectors” – add dimensions independently.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157883" y="4426107"/>
            <a:ext cx="764252" cy="71508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922135" y="4426107"/>
            <a:ext cx="780629" cy="71508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922135" y="2798680"/>
            <a:ext cx="0" cy="25027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713826" y="5141189"/>
            <a:ext cx="245360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922135" y="5141188"/>
            <a:ext cx="780629" cy="0"/>
          </a:xfrm>
          <a:prstGeom prst="line">
            <a:avLst/>
          </a:prstGeom>
          <a:ln>
            <a:solidFill>
              <a:srgbClr val="604A7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50652" y="4405901"/>
            <a:ext cx="0" cy="715081"/>
          </a:xfrm>
          <a:prstGeom prst="line">
            <a:avLst/>
          </a:prstGeom>
          <a:ln>
            <a:solidFill>
              <a:srgbClr val="604A7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141506" y="5141190"/>
            <a:ext cx="780629" cy="0"/>
          </a:xfrm>
          <a:prstGeom prst="line">
            <a:avLst/>
          </a:prstGeom>
          <a:ln>
            <a:solidFill>
              <a:srgbClr val="77933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897683" y="4426109"/>
            <a:ext cx="0" cy="715081"/>
          </a:xfrm>
          <a:prstGeom prst="line">
            <a:avLst/>
          </a:prstGeom>
          <a:ln>
            <a:solidFill>
              <a:srgbClr val="77933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797542" y="4179527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839654" y="4069106"/>
            <a:ext cx="314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13153" y="242147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A+B = C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7131000" y="2753814"/>
            <a:ext cx="0" cy="25027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22691" y="5096323"/>
            <a:ext cx="245360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55660" y="3666160"/>
            <a:ext cx="0" cy="715081"/>
          </a:xfrm>
          <a:prstGeom prst="line">
            <a:avLst/>
          </a:prstGeom>
          <a:ln>
            <a:solidFill>
              <a:srgbClr val="604A7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106340" y="4381241"/>
            <a:ext cx="0" cy="715081"/>
          </a:xfrm>
          <a:prstGeom prst="line">
            <a:avLst/>
          </a:prstGeom>
          <a:ln>
            <a:solidFill>
              <a:srgbClr val="77933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006407" y="4134661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048519" y="4024240"/>
            <a:ext cx="314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7131000" y="3666160"/>
            <a:ext cx="0" cy="143016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131000" y="4381240"/>
            <a:ext cx="780629" cy="715082"/>
          </a:xfrm>
          <a:prstGeom prst="straightConnector1">
            <a:avLst/>
          </a:prstGeom>
          <a:ln>
            <a:solidFill>
              <a:schemeClr val="accent4">
                <a:lumMod val="75000"/>
                <a:alpha val="33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362577" y="3678490"/>
            <a:ext cx="780629" cy="715082"/>
          </a:xfrm>
          <a:prstGeom prst="straightConnector1">
            <a:avLst/>
          </a:prstGeom>
          <a:ln>
            <a:solidFill>
              <a:schemeClr val="accent4">
                <a:lumMod val="75000"/>
                <a:alpha val="33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7106340" y="3666158"/>
            <a:ext cx="764252" cy="715082"/>
          </a:xfrm>
          <a:prstGeom prst="straightConnector1">
            <a:avLst/>
          </a:prstGeom>
          <a:ln>
            <a:solidFill>
              <a:schemeClr val="accent3">
                <a:lumMod val="75000"/>
                <a:alpha val="2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6342088" y="4393572"/>
            <a:ext cx="764252" cy="715082"/>
          </a:xfrm>
          <a:prstGeom prst="straightConnector1">
            <a:avLst/>
          </a:prstGeom>
          <a:ln>
            <a:solidFill>
              <a:schemeClr val="accent3">
                <a:lumMod val="75000"/>
                <a:alpha val="2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57200" y="5905586"/>
            <a:ext cx="547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Points on </a:t>
            </a:r>
            <a:r>
              <a:rPr lang="en-US" b="1" dirty="0" smtClean="0"/>
              <a:t>opposite sides </a:t>
            </a:r>
            <a:r>
              <a:rPr lang="en-US" dirty="0" smtClean="0"/>
              <a:t>add destructively – get smaller.</a:t>
            </a:r>
          </a:p>
          <a:p>
            <a:r>
              <a:rPr lang="en-US" dirty="0" smtClean="0"/>
              <a:t>Points “near” each other add together to be bigger.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44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have Lengths and Angles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point in 2 dimensions can be expressed by it’s </a:t>
            </a:r>
            <a:r>
              <a:rPr lang="en-US" b="1" dirty="0" smtClean="0"/>
              <a:t>horizontal </a:t>
            </a:r>
            <a:r>
              <a:rPr lang="en-US" dirty="0" smtClean="0"/>
              <a:t>and </a:t>
            </a:r>
            <a:r>
              <a:rPr lang="en-US" b="1" dirty="0" smtClean="0"/>
              <a:t>vertical </a:t>
            </a:r>
            <a:r>
              <a:rPr lang="en-US" dirty="0" smtClean="0"/>
              <a:t>location </a:t>
            </a:r>
            <a:r>
              <a:rPr lang="en-US" b="1" dirty="0" smtClean="0"/>
              <a:t>OR</a:t>
            </a:r>
          </a:p>
          <a:p>
            <a:r>
              <a:rPr lang="en-US" dirty="0" smtClean="0"/>
              <a:t>Described by it’s </a:t>
            </a:r>
            <a:r>
              <a:rPr lang="en-US" b="1" dirty="0" smtClean="0"/>
              <a:t>length </a:t>
            </a:r>
            <a:r>
              <a:rPr lang="en-US" dirty="0" smtClean="0"/>
              <a:t>and </a:t>
            </a:r>
            <a:r>
              <a:rPr lang="en-US" b="1" dirty="0" smtClean="0"/>
              <a:t>angle.</a:t>
            </a:r>
            <a:endParaRPr lang="en-US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194684" y="3871308"/>
            <a:ext cx="0" cy="25027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689167" y="6213817"/>
            <a:ext cx="245360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415322" y="4253509"/>
            <a:ext cx="135627" cy="1356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194684" y="4389136"/>
            <a:ext cx="1220638" cy="1824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2194685" y="6193620"/>
            <a:ext cx="1356264" cy="201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493739" y="4302833"/>
            <a:ext cx="0" cy="1977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2601563" y="5597361"/>
            <a:ext cx="419209" cy="604120"/>
          </a:xfrm>
          <a:custGeom>
            <a:avLst/>
            <a:gdLst>
              <a:gd name="connsiteX0" fmla="*/ 0 w 419209"/>
              <a:gd name="connsiteY0" fmla="*/ 0 h 604120"/>
              <a:gd name="connsiteX1" fmla="*/ 320572 w 419209"/>
              <a:gd name="connsiteY1" fmla="*/ 234251 h 604120"/>
              <a:gd name="connsiteX2" fmla="*/ 419209 w 419209"/>
              <a:gd name="connsiteY2" fmla="*/ 604120 h 60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209" h="604120">
                <a:moveTo>
                  <a:pt x="0" y="0"/>
                </a:moveTo>
                <a:cubicBezTo>
                  <a:pt x="125352" y="66782"/>
                  <a:pt x="250704" y="133564"/>
                  <a:pt x="320572" y="234251"/>
                </a:cubicBezTo>
                <a:cubicBezTo>
                  <a:pt x="390440" y="334938"/>
                  <a:pt x="419209" y="604120"/>
                  <a:pt x="419209" y="60412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8269089">
            <a:off x="2242029" y="4876800"/>
            <a:ext cx="82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Length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25858" y="5412695"/>
            <a:ext cx="715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Angle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12342" y="3896506"/>
            <a:ext cx="67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59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1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the 2D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ourier_oscon2_sm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0329"/>
            <a:ext cx="9144000" cy="58189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615" y="2108257"/>
            <a:ext cx="2534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all the 2D points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2615" y="5342903"/>
            <a:ext cx="2059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the </a:t>
            </a:r>
            <a:r>
              <a:rPr lang="en-US" b="1" dirty="0" smtClean="0"/>
              <a:t>length </a:t>
            </a:r>
            <a:r>
              <a:rPr lang="en-US" dirty="0" smtClean="0"/>
              <a:t>of the average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3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about a different Signal?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45" y="3166220"/>
            <a:ext cx="5548837" cy="122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4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urier_oscon_2nd_signal_freqplo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43" y="940973"/>
            <a:ext cx="9144000" cy="5818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about a Different Signal?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54" y="5533386"/>
            <a:ext cx="5548837" cy="122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2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4302481" y="1039042"/>
            <a:ext cx="4754795" cy="1577805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Leonard Euler</a:t>
            </a:r>
            <a:endParaRPr lang="en-US" dirty="0"/>
          </a:p>
        </p:txBody>
      </p:sp>
      <p:pic>
        <p:nvPicPr>
          <p:cNvPr id="13" name="Content Placeholder 12" descr="Euler_3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91" r="-60591"/>
          <a:stretch>
            <a:fillRect/>
          </a:stretch>
        </p:blipFill>
        <p:spPr>
          <a:xfrm>
            <a:off x="-1696893" y="1940410"/>
            <a:ext cx="8229600" cy="4525963"/>
          </a:xfrm>
        </p:spPr>
      </p:pic>
      <p:sp>
        <p:nvSpPr>
          <p:cNvPr id="14" name="TextBox 13"/>
          <p:cNvSpPr txBox="1"/>
          <p:nvPr/>
        </p:nvSpPr>
        <p:spPr>
          <a:xfrm>
            <a:off x="4719083" y="3265173"/>
            <a:ext cx="4059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write the sum of a cosine and and sine in two dimensions in a compact form: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857" y="4457392"/>
            <a:ext cx="2425700" cy="25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20746" y="5172952"/>
            <a:ext cx="283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mbria Math"/>
                <a:cs typeface="Cambria Math"/>
              </a:rPr>
              <a:t>e</a:t>
            </a:r>
            <a:r>
              <a:rPr lang="en-US" dirty="0" err="1" smtClean="0">
                <a:latin typeface="Cambria Math"/>
                <a:cs typeface="Cambria Math"/>
              </a:rPr>
              <a:t>xp</a:t>
            </a:r>
            <a:r>
              <a:rPr lang="en-US" dirty="0" smtClean="0">
                <a:latin typeface="Cambria Math"/>
                <a:cs typeface="Cambria Math"/>
              </a:rPr>
              <a:t>(</a:t>
            </a:r>
            <a:r>
              <a:rPr lang="en-US" dirty="0" err="1" smtClean="0">
                <a:latin typeface="Cambria Math"/>
                <a:cs typeface="Cambria Math"/>
              </a:rPr>
              <a:t>jx</a:t>
            </a:r>
            <a:r>
              <a:rPr lang="en-US" dirty="0" smtClean="0">
                <a:latin typeface="Cambria Math"/>
                <a:cs typeface="Cambria Math"/>
              </a:rPr>
              <a:t>) = sin(x) + j*</a:t>
            </a:r>
            <a:r>
              <a:rPr lang="en-US" dirty="0" err="1" smtClean="0">
                <a:latin typeface="Cambria Math"/>
                <a:cs typeface="Cambria Math"/>
              </a:rPr>
              <a:t>cos</a:t>
            </a:r>
            <a:r>
              <a:rPr lang="en-US" dirty="0" smtClean="0">
                <a:latin typeface="Cambria Math"/>
                <a:cs typeface="Cambria Math"/>
              </a:rPr>
              <a:t>(x)</a:t>
            </a:r>
            <a:endParaRPr lang="en-US" dirty="0">
              <a:latin typeface="Cambria Math"/>
              <a:cs typeface="Cambria Math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8699" y="1391871"/>
            <a:ext cx="355900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e</a:t>
            </a:r>
            <a:r>
              <a:rPr lang="en-US" sz="2400" baseline="30000" dirty="0" err="1" smtClean="0"/>
              <a:t>jx</a:t>
            </a:r>
            <a:r>
              <a:rPr lang="en-US" sz="2400" dirty="0" smtClean="0"/>
              <a:t> is shorthand notation for a circle!</a:t>
            </a:r>
            <a:endParaRPr lang="en-US" sz="2400" dirty="0"/>
          </a:p>
        </p:txBody>
      </p:sp>
      <p:sp>
        <p:nvSpPr>
          <p:cNvPr id="5" name="Oval 4"/>
          <p:cNvSpPr/>
          <p:nvPr/>
        </p:nvSpPr>
        <p:spPr>
          <a:xfrm>
            <a:off x="3508099" y="2221623"/>
            <a:ext cx="270777" cy="27077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85879" y="1940410"/>
            <a:ext cx="416602" cy="4166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25479" y="2404160"/>
            <a:ext cx="152400" cy="1524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31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urier_oscon_1d_poin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48" y="733575"/>
            <a:ext cx="54864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the story of a moving point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83487" y="5852093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This type of motion, moving to the right, slowing to a </a:t>
            </a:r>
            <a:r>
              <a:rPr lang="en-US" dirty="0" smtClean="0"/>
              <a:t>stop and </a:t>
            </a:r>
            <a:r>
              <a:rPr lang="en-US" dirty="0"/>
              <a:t>then moving to the left - has a name. It's called "sinusoidal" motion.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9244" y="1942268"/>
            <a:ext cx="222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 Math"/>
                <a:cs typeface="Cambria Math"/>
              </a:rPr>
              <a:t>position = </a:t>
            </a:r>
            <a:r>
              <a:rPr lang="en-US" dirty="0" err="1" smtClean="0">
                <a:latin typeface="Cambria Math"/>
                <a:cs typeface="Cambria Math"/>
              </a:rPr>
              <a:t>cos</a:t>
            </a:r>
            <a:r>
              <a:rPr lang="en-US" dirty="0" smtClean="0">
                <a:latin typeface="Cambria Math"/>
                <a:cs typeface="Cambria Math"/>
              </a:rPr>
              <a:t>(</a:t>
            </a:r>
            <a:r>
              <a:rPr lang="en-US" dirty="0">
                <a:latin typeface="Cambria Math"/>
                <a:cs typeface="Cambria Math"/>
              </a:rPr>
              <a:t>time)</a:t>
            </a:r>
          </a:p>
        </p:txBody>
      </p:sp>
    </p:spTree>
    <p:extLst>
      <p:ext uri="{BB962C8B-B14F-4D97-AF65-F5344CB8AC3E}">
        <p14:creationId xmlns:p14="http://schemas.microsoft.com/office/powerpoint/2010/main" val="1946663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Mathematically This 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00" y="2407438"/>
            <a:ext cx="4037213" cy="27055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12111" y="3344443"/>
            <a:ext cx="60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American Typewriter"/>
                <a:cs typeface="American Typewriter"/>
              </a:rPr>
              <a:t>x[</a:t>
            </a:r>
            <a:r>
              <a:rPr lang="en-US" dirty="0" err="1" smtClean="0">
                <a:solidFill>
                  <a:srgbClr val="C0504D"/>
                </a:solidFill>
                <a:latin typeface="American Typewriter"/>
                <a:cs typeface="American Typewriter"/>
              </a:rPr>
              <a:t>i</a:t>
            </a:r>
            <a:r>
              <a:rPr lang="en-US" dirty="0" smtClean="0">
                <a:solidFill>
                  <a:srgbClr val="C0504D"/>
                </a:solidFill>
                <a:latin typeface="American Typewriter"/>
                <a:cs typeface="American Typewriter"/>
              </a:rPr>
              <a:t>]</a:t>
            </a:r>
            <a:endParaRPr lang="en-US" dirty="0">
              <a:solidFill>
                <a:srgbClr val="C0504D"/>
              </a:solidFill>
              <a:latin typeface="American Typewriter"/>
              <a:cs typeface="American Typewrit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7900" y="5117457"/>
            <a:ext cx="189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merican Typewriter"/>
                <a:cs typeface="American Typewriter"/>
              </a:rPr>
              <a:t>i</a:t>
            </a:r>
            <a:r>
              <a:rPr lang="en-US" dirty="0" smtClean="0">
                <a:latin typeface="American Typewriter"/>
                <a:cs typeface="American Typewriter"/>
              </a:rPr>
              <a:t>: 0 1 2 3 …  N-1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8" name="Oval 7"/>
          <p:cNvSpPr/>
          <p:nvPr/>
        </p:nvSpPr>
        <p:spPr>
          <a:xfrm>
            <a:off x="246594" y="3997879"/>
            <a:ext cx="752110" cy="75211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2711" y="4933846"/>
            <a:ext cx="431538" cy="4315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9320" y="2683106"/>
            <a:ext cx="1158990" cy="11589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382192" y="2934885"/>
            <a:ext cx="172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77933C"/>
                </a:solidFill>
              </a:rPr>
              <a:t>exp</a:t>
            </a:r>
            <a:r>
              <a:rPr lang="en-US" sz="2800" dirty="0" smtClean="0">
                <a:solidFill>
                  <a:srgbClr val="77933C"/>
                </a:solidFill>
              </a:rPr>
              <a:t>(-j2πf</a:t>
            </a:r>
            <a:r>
              <a:rPr lang="en-US" sz="2800" baseline="-25000" dirty="0" smtClean="0">
                <a:solidFill>
                  <a:srgbClr val="77933C"/>
                </a:solidFill>
              </a:rPr>
              <a:t>1</a:t>
            </a:r>
            <a:r>
              <a:rPr lang="en-US" sz="2800" dirty="0" smtClean="0">
                <a:solidFill>
                  <a:srgbClr val="77933C"/>
                </a:solidFill>
              </a:rPr>
              <a:t>)</a:t>
            </a:r>
            <a:endParaRPr lang="en-US" sz="2800" dirty="0">
              <a:solidFill>
                <a:srgbClr val="77933C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722142"/>
              </p:ext>
            </p:extLst>
          </p:nvPr>
        </p:nvGraphicFramePr>
        <p:xfrm>
          <a:off x="4514850" y="4064818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4064818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382192" y="3997879"/>
            <a:ext cx="172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77933C"/>
                </a:solidFill>
              </a:rPr>
              <a:t>exp</a:t>
            </a:r>
            <a:r>
              <a:rPr lang="en-US" sz="2800" dirty="0" smtClean="0">
                <a:solidFill>
                  <a:srgbClr val="77933C"/>
                </a:solidFill>
              </a:rPr>
              <a:t>(-j2πf</a:t>
            </a:r>
            <a:r>
              <a:rPr lang="en-US" sz="2800" baseline="-25000" dirty="0" smtClean="0">
                <a:solidFill>
                  <a:srgbClr val="77933C"/>
                </a:solidFill>
              </a:rPr>
              <a:t>2</a:t>
            </a:r>
            <a:r>
              <a:rPr lang="en-US" sz="2800" dirty="0" smtClean="0">
                <a:solidFill>
                  <a:srgbClr val="77933C"/>
                </a:solidFill>
              </a:rPr>
              <a:t>)</a:t>
            </a:r>
            <a:endParaRPr lang="en-US" sz="2800" dirty="0">
              <a:solidFill>
                <a:srgbClr val="77933C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2192" y="4855847"/>
            <a:ext cx="172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77933C"/>
                </a:solidFill>
              </a:rPr>
              <a:t>exp</a:t>
            </a:r>
            <a:r>
              <a:rPr lang="en-US" sz="2800" dirty="0" smtClean="0">
                <a:solidFill>
                  <a:srgbClr val="77933C"/>
                </a:solidFill>
              </a:rPr>
              <a:t>(-j2πf</a:t>
            </a:r>
            <a:r>
              <a:rPr lang="en-US" sz="2800" baseline="-25000" dirty="0" smtClean="0">
                <a:solidFill>
                  <a:srgbClr val="77933C"/>
                </a:solidFill>
              </a:rPr>
              <a:t>3</a:t>
            </a:r>
            <a:r>
              <a:rPr lang="en-US" sz="2800" dirty="0" smtClean="0">
                <a:solidFill>
                  <a:srgbClr val="77933C"/>
                </a:solidFill>
              </a:rPr>
              <a:t>)</a:t>
            </a:r>
            <a:endParaRPr lang="en-US" sz="2800" dirty="0">
              <a:solidFill>
                <a:srgbClr val="77933C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27950" y="5733649"/>
            <a:ext cx="3168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558ED5"/>
                </a:solidFill>
              </a:rPr>
              <a:t>i</a:t>
            </a:r>
            <a:r>
              <a:rPr lang="en-US" b="1" dirty="0" smtClean="0">
                <a:solidFill>
                  <a:srgbClr val="558ED5"/>
                </a:solidFill>
              </a:rPr>
              <a:t>/N </a:t>
            </a:r>
            <a:r>
              <a:rPr lang="en-US" dirty="0" smtClean="0">
                <a:solidFill>
                  <a:srgbClr val="558ED5"/>
                </a:solidFill>
              </a:rPr>
              <a:t>– the percentage of distance around the circle for each sample.</a:t>
            </a:r>
            <a:endParaRPr lang="en-US" dirty="0">
              <a:solidFill>
                <a:srgbClr val="558ED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8704" y="1434585"/>
            <a:ext cx="71920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X[</a:t>
            </a:r>
            <a:r>
              <a:rPr lang="en-US" sz="3600" dirty="0" err="1" smtClean="0"/>
              <a:t>f</a:t>
            </a:r>
            <a:r>
              <a:rPr lang="en-US" sz="3600" baseline="-25000" dirty="0" err="1" smtClean="0"/>
              <a:t>k</a:t>
            </a:r>
            <a:r>
              <a:rPr lang="en-US" sz="3600" dirty="0" smtClean="0"/>
              <a:t>] = </a:t>
            </a:r>
            <a:r>
              <a:rPr lang="en-US" sz="3600" dirty="0" err="1" smtClean="0"/>
              <a:t>SUM</a:t>
            </a:r>
            <a:r>
              <a:rPr lang="en-US" sz="3600" baseline="-25000" dirty="0" err="1" smtClean="0"/>
              <a:t>i</a:t>
            </a:r>
            <a:r>
              <a:rPr lang="en-US" sz="3600" dirty="0" smtClean="0"/>
              <a:t>(</a:t>
            </a:r>
            <a:r>
              <a:rPr lang="en-US" sz="3600" dirty="0" smtClean="0">
                <a:solidFill>
                  <a:schemeClr val="accent2"/>
                </a:solidFill>
              </a:rPr>
              <a:t>x[</a:t>
            </a:r>
            <a:r>
              <a:rPr lang="en-US" sz="3600" dirty="0" err="1" smtClean="0">
                <a:solidFill>
                  <a:schemeClr val="accent2"/>
                </a:solidFill>
              </a:rPr>
              <a:t>i</a:t>
            </a:r>
            <a:r>
              <a:rPr lang="en-US" sz="3600" dirty="0" smtClean="0">
                <a:solidFill>
                  <a:schemeClr val="accent2"/>
                </a:solidFill>
              </a:rPr>
              <a:t>] </a:t>
            </a:r>
            <a:r>
              <a:rPr lang="en-US" sz="3600" dirty="0" smtClean="0"/>
              <a:t>* </a:t>
            </a:r>
            <a:r>
              <a:rPr lang="en-US" sz="3600" dirty="0" err="1" smtClean="0">
                <a:solidFill>
                  <a:schemeClr val="accent3">
                    <a:lumMod val="75000"/>
                  </a:schemeClr>
                </a:solidFill>
              </a:rPr>
              <a:t>exp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[</a:t>
            </a:r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</a:rPr>
              <a:t>-j2π</a:t>
            </a:r>
            <a:r>
              <a:rPr lang="en-US" sz="3600" dirty="0" err="1" smtClean="0">
                <a:solidFill>
                  <a:schemeClr val="accent3">
                    <a:lumMod val="75000"/>
                  </a:schemeClr>
                </a:solidFill>
              </a:rPr>
              <a:t>f</a:t>
            </a:r>
            <a:r>
              <a:rPr lang="en-US" sz="3600" baseline="-25000" dirty="0" err="1" smtClean="0">
                <a:solidFill>
                  <a:schemeClr val="accent3">
                    <a:lumMod val="75000"/>
                  </a:schemeClr>
                </a:solidFill>
              </a:rPr>
              <a:t>k</a:t>
            </a:r>
            <a:r>
              <a:rPr lang="en-US" sz="3600" dirty="0" smtClean="0"/>
              <a:t>*</a:t>
            </a:r>
            <a:r>
              <a:rPr lang="en-US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{</a:t>
            </a:r>
            <a:r>
              <a:rPr lang="en-US" sz="36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/N} </a:t>
            </a:r>
            <a:r>
              <a:rPr lang="en-US" sz="3600" dirty="0" smtClean="0">
                <a:solidFill>
                  <a:srgbClr val="77933C"/>
                </a:solidFill>
              </a:rPr>
              <a:t>]</a:t>
            </a:r>
            <a:r>
              <a:rPr lang="en-US" sz="3600" dirty="0" smtClean="0"/>
              <a:t> )</a:t>
            </a:r>
            <a:endParaRPr lang="en-US" sz="3600" dirty="0"/>
          </a:p>
        </p:txBody>
      </p:sp>
      <p:sp>
        <p:nvSpPr>
          <p:cNvPr id="20" name="TextBox 19"/>
          <p:cNvSpPr txBox="1"/>
          <p:nvPr/>
        </p:nvSpPr>
        <p:spPr>
          <a:xfrm>
            <a:off x="7210074" y="574343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X[</a:t>
            </a:r>
            <a:r>
              <a:rPr lang="en-US" dirty="0" err="1" smtClean="0"/>
              <a:t>f</a:t>
            </a:r>
            <a:r>
              <a:rPr lang="en-US" baseline="-25000" dirty="0" err="1" smtClean="0"/>
              <a:t>k</a:t>
            </a:r>
            <a:r>
              <a:rPr lang="en-US" dirty="0" smtClean="0"/>
              <a:t>] is complex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0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2901" y="306991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82967" y="1113763"/>
            <a:ext cx="9144000" cy="5818909"/>
          </a:xfrm>
          <a:prstGeom prst="rect">
            <a:avLst/>
          </a:prstGeom>
          <a:solidFill>
            <a:srgbClr val="FFFFFF">
              <a:alpha val="0"/>
            </a:srgbClr>
          </a:solidFill>
        </p:spPr>
      </p:pic>
      <p:sp>
        <p:nvSpPr>
          <p:cNvPr id="11" name="Rectangle 10"/>
          <p:cNvSpPr/>
          <p:nvPr/>
        </p:nvSpPr>
        <p:spPr>
          <a:xfrm>
            <a:off x="-1146660" y="672947"/>
            <a:ext cx="2835826" cy="4504815"/>
          </a:xfrm>
          <a:prstGeom prst="rect">
            <a:avLst/>
          </a:prstGeom>
          <a:gradFill flip="none" rotWithShape="1">
            <a:gsLst>
              <a:gs pos="51000">
                <a:srgbClr val="FFFFFF"/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6200000">
            <a:off x="-27935" y="2938551"/>
            <a:ext cx="3207935" cy="4409689"/>
          </a:xfrm>
          <a:prstGeom prst="rect">
            <a:avLst/>
          </a:prstGeom>
          <a:gradFill flip="none" rotWithShape="1">
            <a:gsLst>
              <a:gs pos="51000">
                <a:srgbClr val="FFFFFF"/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1668" y="626208"/>
            <a:ext cx="7570702" cy="646331"/>
          </a:xfrm>
          <a:prstGeom prst="rect">
            <a:avLst/>
          </a:prstGeom>
          <a:solidFill>
            <a:schemeClr val="accent5"/>
          </a:solidFill>
          <a:ln>
            <a:solidFill>
              <a:srgbClr val="4BACC6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Real{X[</a:t>
            </a:r>
            <a:r>
              <a:rPr lang="en-US" sz="3600" dirty="0" err="1" smtClean="0"/>
              <a:t>f</a:t>
            </a:r>
            <a:r>
              <a:rPr lang="en-US" sz="3600" baseline="-25000" dirty="0" err="1" smtClean="0"/>
              <a:t>k</a:t>
            </a:r>
            <a:r>
              <a:rPr lang="en-US" sz="3600" dirty="0" smtClean="0"/>
              <a:t>]} = </a:t>
            </a:r>
            <a:r>
              <a:rPr lang="en-US" sz="3600" dirty="0" err="1" smtClean="0"/>
              <a:t>SUM</a:t>
            </a:r>
            <a:r>
              <a:rPr lang="en-US" sz="3600" baseline="-25000" dirty="0" err="1" smtClean="0"/>
              <a:t>i</a:t>
            </a:r>
            <a:r>
              <a:rPr lang="en-US" sz="3600" dirty="0" smtClean="0"/>
              <a:t>(x[</a:t>
            </a:r>
            <a:r>
              <a:rPr lang="en-US" sz="3600" dirty="0" err="1" smtClean="0"/>
              <a:t>i</a:t>
            </a:r>
            <a:r>
              <a:rPr lang="en-US" sz="3600" dirty="0" smtClean="0"/>
              <a:t>] * </a:t>
            </a:r>
            <a:r>
              <a:rPr lang="en-US" sz="3600" dirty="0" err="1" smtClean="0"/>
              <a:t>cos</a:t>
            </a:r>
            <a:r>
              <a:rPr lang="en-US" sz="3600" dirty="0"/>
              <a:t>(</a:t>
            </a:r>
            <a:r>
              <a:rPr lang="en-US" sz="3600" dirty="0" smtClean="0"/>
              <a:t>2π</a:t>
            </a:r>
            <a:r>
              <a:rPr lang="en-US" sz="3600" dirty="0" err="1" smtClean="0"/>
              <a:t>f</a:t>
            </a:r>
            <a:r>
              <a:rPr lang="en-US" sz="3600" baseline="-25000" dirty="0" err="1" smtClean="0"/>
              <a:t>k</a:t>
            </a:r>
            <a:r>
              <a:rPr lang="en-US" sz="3600" baseline="-25000" dirty="0" smtClean="0"/>
              <a:t> * </a:t>
            </a:r>
            <a:r>
              <a:rPr lang="en-US" sz="3600" dirty="0" smtClean="0"/>
              <a:t>{</a:t>
            </a:r>
            <a:r>
              <a:rPr lang="en-US" sz="3600" dirty="0" err="1" smtClean="0"/>
              <a:t>i</a:t>
            </a:r>
            <a:r>
              <a:rPr lang="en-US" sz="3600" dirty="0" smtClean="0"/>
              <a:t>/</a:t>
            </a:r>
            <a:r>
              <a:rPr lang="en-US" sz="3600" dirty="0"/>
              <a:t>N}</a:t>
            </a:r>
            <a:r>
              <a:rPr lang="en-US" sz="3600" dirty="0" smtClean="0"/>
              <a:t>))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521668" y="5132022"/>
            <a:ext cx="7473470" cy="6463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Im</a:t>
            </a:r>
            <a:r>
              <a:rPr lang="en-US" sz="3600" dirty="0" smtClean="0"/>
              <a:t>{X[</a:t>
            </a:r>
            <a:r>
              <a:rPr lang="en-US" sz="3600" dirty="0" err="1" smtClean="0"/>
              <a:t>f</a:t>
            </a:r>
            <a:r>
              <a:rPr lang="en-US" sz="3600" baseline="-25000" dirty="0" err="1" smtClean="0"/>
              <a:t>k</a:t>
            </a:r>
            <a:r>
              <a:rPr lang="en-US" sz="3600" dirty="0" smtClean="0"/>
              <a:t>]} = - </a:t>
            </a:r>
            <a:r>
              <a:rPr lang="en-US" sz="3600" dirty="0" err="1" smtClean="0"/>
              <a:t>SUM</a:t>
            </a:r>
            <a:r>
              <a:rPr lang="en-US" sz="3600" baseline="-25000" dirty="0" err="1" smtClean="0"/>
              <a:t>i</a:t>
            </a:r>
            <a:r>
              <a:rPr lang="en-US" sz="3600" dirty="0" smtClean="0"/>
              <a:t>(x[</a:t>
            </a:r>
            <a:r>
              <a:rPr lang="en-US" sz="3600" dirty="0" err="1" smtClean="0"/>
              <a:t>i</a:t>
            </a:r>
            <a:r>
              <a:rPr lang="en-US" sz="3600" dirty="0" smtClean="0"/>
              <a:t>] * sin(2π</a:t>
            </a:r>
            <a:r>
              <a:rPr lang="en-US" sz="3600" dirty="0" err="1" smtClean="0"/>
              <a:t>f</a:t>
            </a:r>
            <a:r>
              <a:rPr lang="en-US" sz="3600" baseline="-25000" dirty="0" err="1" smtClean="0"/>
              <a:t>k</a:t>
            </a:r>
            <a:r>
              <a:rPr lang="en-US" sz="3600" baseline="-25000" dirty="0" smtClean="0"/>
              <a:t> * </a:t>
            </a:r>
            <a:r>
              <a:rPr lang="en-US" sz="3600" dirty="0" smtClean="0"/>
              <a:t>{</a:t>
            </a:r>
            <a:r>
              <a:rPr lang="en-US" sz="3600" dirty="0" err="1" smtClean="0"/>
              <a:t>i</a:t>
            </a:r>
            <a:r>
              <a:rPr lang="en-US" sz="3600" dirty="0" smtClean="0"/>
              <a:t>/</a:t>
            </a:r>
            <a:r>
              <a:rPr lang="en-US" sz="3600" dirty="0"/>
              <a:t>N}</a:t>
            </a:r>
            <a:r>
              <a:rPr lang="en-US" sz="3600" dirty="0" smtClean="0"/>
              <a:t>))</a:t>
            </a:r>
            <a:endParaRPr lang="en-US" sz="36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108432" y="2731769"/>
            <a:ext cx="407033" cy="0"/>
          </a:xfrm>
          <a:prstGeom prst="line">
            <a:avLst/>
          </a:prstGeom>
          <a:ln w="19050" cmpd="sng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513203" y="2543464"/>
            <a:ext cx="1" cy="186026"/>
          </a:xfrm>
          <a:prstGeom prst="line">
            <a:avLst/>
          </a:prstGeom>
          <a:ln w="19050" cmpd="sng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51448" y="2543464"/>
            <a:ext cx="3935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These equations describe </a:t>
            </a:r>
            <a:r>
              <a:rPr lang="en-US" sz="2400" b="1" dirty="0" smtClean="0"/>
              <a:t>the average of all the points wrapped around the circle – one vector.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9413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75540" y="2502785"/>
            <a:ext cx="193576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Pick Frequency 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65419" y="2502785"/>
            <a:ext cx="221489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Arrange Measured Points around Circle of Frequency 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50521" y="3978840"/>
            <a:ext cx="221489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Average All Points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25416" y="3978840"/>
            <a:ext cx="221489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</a:t>
            </a:r>
            <a:r>
              <a:rPr lang="en-US" b="1" dirty="0" smtClean="0"/>
              <a:t>Length</a:t>
            </a:r>
            <a:r>
              <a:rPr lang="en-US" dirty="0" smtClean="0"/>
              <a:t> and </a:t>
            </a:r>
            <a:r>
              <a:rPr lang="en-US" b="1" dirty="0" smtClean="0"/>
              <a:t>Angle</a:t>
            </a:r>
            <a:r>
              <a:rPr lang="en-US" dirty="0" smtClean="0"/>
              <a:t> of Average Vector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38707" y="2502785"/>
            <a:ext cx="193576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Measure Data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3"/>
            <a:endCxn id="4" idx="1"/>
          </p:cNvCxnSpPr>
          <p:nvPr/>
        </p:nvCxnSpPr>
        <p:spPr>
          <a:xfrm>
            <a:off x="2174467" y="2959985"/>
            <a:ext cx="5010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Straight Arrow Connector 11"/>
          <p:cNvCxnSpPr>
            <a:stCxn id="4" idx="3"/>
            <a:endCxn id="5" idx="1"/>
          </p:cNvCxnSpPr>
          <p:nvPr/>
        </p:nvCxnSpPr>
        <p:spPr>
          <a:xfrm>
            <a:off x="4611300" y="2959985"/>
            <a:ext cx="3541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Straight Arrow Connector 13"/>
          <p:cNvCxnSpPr>
            <a:stCxn id="5" idx="2"/>
            <a:endCxn id="6" idx="0"/>
          </p:cNvCxnSpPr>
          <p:nvPr/>
        </p:nvCxnSpPr>
        <p:spPr>
          <a:xfrm flipH="1">
            <a:off x="3857970" y="3417185"/>
            <a:ext cx="2214898" cy="5616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Straight Arrow Connector 16"/>
          <p:cNvCxnSpPr>
            <a:stCxn id="6" idx="3"/>
            <a:endCxn id="7" idx="1"/>
          </p:cNvCxnSpPr>
          <p:nvPr/>
        </p:nvCxnSpPr>
        <p:spPr>
          <a:xfrm>
            <a:off x="4965419" y="4436040"/>
            <a:ext cx="7599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Elbow Connector 24"/>
          <p:cNvCxnSpPr>
            <a:stCxn id="7" idx="2"/>
          </p:cNvCxnSpPr>
          <p:nvPr/>
        </p:nvCxnSpPr>
        <p:spPr>
          <a:xfrm rot="5400000" flipH="1">
            <a:off x="3888250" y="1948625"/>
            <a:ext cx="1731906" cy="4157325"/>
          </a:xfrm>
          <a:prstGeom prst="bentConnector4">
            <a:avLst>
              <a:gd name="adj1" fmla="val -13199"/>
              <a:gd name="adj2" fmla="val 106545"/>
            </a:avLst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8" name="Rectangle 27"/>
          <p:cNvSpPr/>
          <p:nvPr/>
        </p:nvSpPr>
        <p:spPr>
          <a:xfrm>
            <a:off x="5725416" y="5610719"/>
            <a:ext cx="221489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 Power vs. Frequency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7" idx="2"/>
            <a:endCxn id="28" idx="0"/>
          </p:cNvCxnSpPr>
          <p:nvPr/>
        </p:nvCxnSpPr>
        <p:spPr>
          <a:xfrm>
            <a:off x="6832865" y="4893240"/>
            <a:ext cx="0" cy="7174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1" name="Rectangle 30"/>
          <p:cNvSpPr/>
          <p:nvPr/>
        </p:nvSpPr>
        <p:spPr>
          <a:xfrm>
            <a:off x="2280991" y="1947981"/>
            <a:ext cx="5942907" cy="353842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FFT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872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sample rate (</a:t>
            </a:r>
            <a:r>
              <a:rPr lang="en-US" dirty="0" err="1" smtClean="0"/>
              <a:t>T</a:t>
            </a:r>
            <a:r>
              <a:rPr lang="en-US" baseline="-25000" dirty="0" err="1" smtClean="0"/>
              <a:t>s</a:t>
            </a:r>
            <a:r>
              <a:rPr lang="en-US" dirty="0" smtClean="0"/>
              <a:t>) doesn’t explicitly appear in the equation. It’s independent of the math and is used for interpretation. </a:t>
            </a:r>
          </a:p>
          <a:p>
            <a:r>
              <a:rPr lang="en-US" dirty="0" smtClean="0"/>
              <a:t>There’s no point in measuring frequencies greater than (Sampling Frequency)/2.</a:t>
            </a:r>
          </a:p>
          <a:p>
            <a:r>
              <a:rPr lang="en-US" dirty="0" smtClean="0"/>
              <a:t>Each frequency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k</a:t>
            </a:r>
            <a:r>
              <a:rPr lang="en-US" dirty="0" smtClean="0"/>
              <a:t> is computed by taking the sum of </a:t>
            </a:r>
            <a:r>
              <a:rPr lang="en-US" b="1" dirty="0" smtClean="0"/>
              <a:t>ALL MEASURED POINTS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672" y="5808663"/>
            <a:ext cx="4495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24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View in Reverse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also think of a measured signal as being approximated by the sum of many rotating circles: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80" y="34290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19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Pseudocode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6609" y="1801381"/>
            <a:ext cx="8350191" cy="255454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 smtClean="0">
                <a:latin typeface="Courier"/>
                <a:cs typeface="Courier"/>
              </a:rPr>
              <a:t>ft</a:t>
            </a:r>
            <a:r>
              <a:rPr lang="en-US" sz="1600" dirty="0" smtClean="0">
                <a:latin typeface="Courier"/>
                <a:cs typeface="Courier"/>
              </a:rPr>
              <a:t> = []</a:t>
            </a:r>
          </a:p>
          <a:p>
            <a:r>
              <a:rPr lang="en-US" sz="1600" dirty="0" smtClean="0">
                <a:latin typeface="Courier"/>
                <a:cs typeface="Courier"/>
              </a:rPr>
              <a:t>for frequency in </a:t>
            </a:r>
            <a:r>
              <a:rPr lang="en-US" sz="1600" dirty="0" smtClean="0">
                <a:latin typeface="Courier"/>
                <a:cs typeface="Courier"/>
              </a:rPr>
              <a:t>frequencies: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  </a:t>
            </a:r>
            <a:r>
              <a:rPr lang="en-US" sz="1600" dirty="0" err="1" smtClean="0">
                <a:latin typeface="Courier"/>
                <a:cs typeface="Courier"/>
              </a:rPr>
              <a:t>average_point</a:t>
            </a:r>
            <a:r>
              <a:rPr lang="en-US" sz="1600" dirty="0" smtClean="0">
                <a:latin typeface="Courier"/>
                <a:cs typeface="Courier"/>
              </a:rPr>
              <a:t> = 0. + 1*j*0.</a:t>
            </a:r>
          </a:p>
          <a:p>
            <a:r>
              <a:rPr lang="en-US" sz="1600" dirty="0" smtClean="0">
                <a:latin typeface="Courier"/>
                <a:cs typeface="Courier"/>
              </a:rPr>
              <a:t>    for </a:t>
            </a:r>
            <a:r>
              <a:rPr lang="en-US" sz="1600" dirty="0" err="1" smtClean="0">
                <a:latin typeface="Courier"/>
                <a:cs typeface="Courier"/>
              </a:rPr>
              <a:t>n,meas</a:t>
            </a:r>
            <a:r>
              <a:rPr lang="en-US" sz="1600" dirty="0" smtClean="0">
                <a:latin typeface="Courier"/>
                <a:cs typeface="Courier"/>
              </a:rPr>
              <a:t> in zip(range(1,N_measurements),measurements):</a:t>
            </a:r>
          </a:p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 err="1" smtClean="0">
                <a:latin typeface="Courier"/>
                <a:cs typeface="Courier"/>
              </a:rPr>
              <a:t>fractional_distance</a:t>
            </a:r>
            <a:r>
              <a:rPr lang="en-US" sz="1600" dirty="0" smtClean="0">
                <a:latin typeface="Courier"/>
                <a:cs typeface="Courier"/>
              </a:rPr>
              <a:t> = float(n)/</a:t>
            </a:r>
            <a:r>
              <a:rPr lang="en-US" sz="1600" dirty="0" err="1" smtClean="0">
                <a:latin typeface="Courier"/>
                <a:cs typeface="Courier"/>
              </a:rPr>
              <a:t>N_measurements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 err="1" smtClean="0">
                <a:latin typeface="Courier"/>
                <a:cs typeface="Courier"/>
              </a:rPr>
              <a:t>average_point</a:t>
            </a:r>
            <a:r>
              <a:rPr lang="en-US" sz="1600" dirty="0" smtClean="0">
                <a:latin typeface="Courier"/>
                <a:cs typeface="Courier"/>
              </a:rPr>
              <a:t> += </a:t>
            </a:r>
            <a:r>
              <a:rPr lang="en-US" sz="1600" dirty="0" smtClean="0">
                <a:latin typeface="Courier"/>
                <a:cs typeface="Courier"/>
              </a:rPr>
              <a:t>\ </a:t>
            </a:r>
            <a:r>
              <a:rPr lang="en-US" sz="1600" dirty="0" err="1" smtClean="0">
                <a:latin typeface="Courier"/>
                <a:cs typeface="Courier"/>
              </a:rPr>
              <a:t>meas</a:t>
            </a:r>
            <a:r>
              <a:rPr lang="en-US" sz="1600" dirty="0" smtClean="0">
                <a:latin typeface="Courier"/>
                <a:cs typeface="Courier"/>
              </a:rPr>
              <a:t>*</a:t>
            </a:r>
            <a:r>
              <a:rPr lang="en-US" sz="1600" dirty="0" err="1" smtClean="0">
                <a:latin typeface="Courier"/>
                <a:cs typeface="Courier"/>
              </a:rPr>
              <a:t>np.exp</a:t>
            </a:r>
            <a:r>
              <a:rPr lang="en-US" sz="1600" dirty="0" smtClean="0">
                <a:latin typeface="Courier"/>
                <a:cs typeface="Courier"/>
              </a:rPr>
              <a:t>(-1j*2*pi*frequency*</a:t>
            </a:r>
            <a:r>
              <a:rPr lang="en-US" sz="1600" dirty="0" err="1" smtClean="0">
                <a:latin typeface="Courier"/>
                <a:cs typeface="Courier"/>
              </a:rPr>
              <a:t>fractional_distance</a:t>
            </a:r>
            <a:r>
              <a:rPr lang="en-US" sz="1600" dirty="0" smtClean="0"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latin typeface="Courier"/>
                <a:cs typeface="Courier"/>
              </a:rPr>
              <a:t>    </a:t>
            </a:r>
          </a:p>
          <a:p>
            <a:r>
              <a:rPr lang="en-US" sz="1600" dirty="0" smtClean="0">
                <a:latin typeface="Courier"/>
                <a:cs typeface="Courier"/>
              </a:rPr>
              <a:t>    </a:t>
            </a:r>
            <a:r>
              <a:rPr lang="en-US" sz="1600" dirty="0" err="1" smtClean="0">
                <a:latin typeface="Courier"/>
                <a:cs typeface="Courier"/>
              </a:rPr>
              <a:t>average_point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= </a:t>
            </a:r>
            <a:r>
              <a:rPr lang="en-US" sz="1600" dirty="0" err="1" smtClean="0">
                <a:latin typeface="Courier"/>
                <a:cs typeface="Courier"/>
              </a:rPr>
              <a:t>average_point</a:t>
            </a:r>
            <a:r>
              <a:rPr lang="en-US" sz="1600" dirty="0" smtClean="0">
                <a:latin typeface="Courier"/>
                <a:cs typeface="Courier"/>
              </a:rPr>
              <a:t> / </a:t>
            </a:r>
            <a:r>
              <a:rPr lang="en-US" sz="1600" dirty="0" err="1" smtClean="0">
                <a:latin typeface="Courier"/>
                <a:cs typeface="Courier"/>
              </a:rPr>
              <a:t>N_measurements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  </a:t>
            </a:r>
            <a:r>
              <a:rPr lang="en-US" sz="1600" dirty="0" err="1" smtClean="0">
                <a:latin typeface="Courier"/>
                <a:cs typeface="Courier"/>
              </a:rPr>
              <a:t>ft.append</a:t>
            </a:r>
            <a:r>
              <a:rPr lang="en-US" sz="1600" dirty="0" smtClean="0">
                <a:latin typeface="Courier"/>
                <a:cs typeface="Courier"/>
              </a:rPr>
              <a:t>(</a:t>
            </a:r>
            <a:r>
              <a:rPr lang="en-US" sz="1600" dirty="0" err="1" smtClean="0">
                <a:latin typeface="Courier"/>
                <a:cs typeface="Courier"/>
              </a:rPr>
              <a:t>average_point</a:t>
            </a:r>
            <a:r>
              <a:rPr lang="en-US" sz="1600" dirty="0" smtClean="0">
                <a:latin typeface="Courier"/>
                <a:cs typeface="Courier"/>
              </a:rPr>
              <a:t>)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465007"/>
            <a:ext cx="7557093" cy="6463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urier"/>
                <a:cs typeface="Courier"/>
              </a:rPr>
              <a:t>f</a:t>
            </a:r>
            <a:r>
              <a:rPr lang="en-US" b="1" dirty="0" err="1" smtClean="0">
                <a:latin typeface="Courier"/>
                <a:cs typeface="Courier"/>
              </a:rPr>
              <a:t>t</a:t>
            </a:r>
            <a:r>
              <a:rPr lang="en-US" dirty="0" smtClean="0"/>
              <a:t> </a:t>
            </a:r>
            <a:r>
              <a:rPr lang="en-US" dirty="0" smtClean="0"/>
              <a:t>is a vector of complex numbers – the real and imaginary location of each point. The length is </a:t>
            </a:r>
            <a:r>
              <a:rPr lang="en-US" b="1" dirty="0" smtClean="0">
                <a:latin typeface="Courier"/>
                <a:cs typeface="Courier"/>
              </a:rPr>
              <a:t>abs(</a:t>
            </a:r>
            <a:r>
              <a:rPr lang="en-US" b="1" dirty="0" err="1" smtClean="0">
                <a:latin typeface="Courier"/>
                <a:cs typeface="Courier"/>
              </a:rPr>
              <a:t>ft</a:t>
            </a:r>
            <a:r>
              <a:rPr lang="en-US" b="1" dirty="0" smtClean="0">
                <a:latin typeface="Courier"/>
                <a:cs typeface="Courier"/>
              </a:rPr>
              <a:t>)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99233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Fourier Transform (FFT)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naive discrete Fourier transform is O(N</a:t>
            </a:r>
            <a:r>
              <a:rPr lang="en-US" baseline="30000" dirty="0" smtClean="0"/>
              <a:t>2</a:t>
            </a:r>
            <a:r>
              <a:rPr lang="en-US" dirty="0" smtClean="0"/>
              <a:t>) </a:t>
            </a:r>
          </a:p>
          <a:p>
            <a:r>
              <a:rPr lang="en-US" dirty="0" smtClean="0"/>
              <a:t>Cooley-</a:t>
            </a:r>
            <a:r>
              <a:rPr lang="en-US" dirty="0" err="1" smtClean="0"/>
              <a:t>Tukey</a:t>
            </a:r>
            <a:r>
              <a:rPr lang="en-US" dirty="0" smtClean="0"/>
              <a:t> reduced to O(n log n) – the Fast Fourier Transform (FFT).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0" y="24658"/>
            <a:ext cx="1313597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292" y="24659"/>
            <a:ext cx="1117377" cy="16015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24099" y="1256901"/>
            <a:ext cx="100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J. Cooley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4730" y="12308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J. </a:t>
            </a:r>
            <a:r>
              <a:rPr lang="en-US" dirty="0" err="1" smtClean="0">
                <a:solidFill>
                  <a:schemeClr val="bg1"/>
                </a:solidFill>
              </a:rPr>
              <a:t>Tukey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75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64" y="1791629"/>
            <a:ext cx="1766251" cy="3904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FFT Return?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44069" y="1651692"/>
            <a:ext cx="2761849" cy="10606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FFT(</a:t>
            </a:r>
            <a:r>
              <a:rPr lang="en-US" dirty="0" err="1" smtClean="0"/>
              <a:t>x,N</a:t>
            </a:r>
            <a:r>
              <a:rPr lang="en-US" dirty="0" smtClean="0"/>
              <a:t>):</a:t>
            </a:r>
          </a:p>
          <a:p>
            <a:pPr algn="ctr"/>
            <a:r>
              <a:rPr lang="en-US" dirty="0" smtClean="0"/>
              <a:t>X – time series</a:t>
            </a:r>
          </a:p>
          <a:p>
            <a:pPr algn="ctr"/>
            <a:r>
              <a:rPr lang="en-US" dirty="0" smtClean="0"/>
              <a:t>N – number of bins to calculate</a:t>
            </a:r>
          </a:p>
        </p:txBody>
      </p:sp>
      <p:cxnSp>
        <p:nvCxnSpPr>
          <p:cNvPr id="6" name="Straight Arrow Connector 5"/>
          <p:cNvCxnSpPr>
            <a:endCxn id="4" idx="1"/>
          </p:cNvCxnSpPr>
          <p:nvPr/>
        </p:nvCxnSpPr>
        <p:spPr>
          <a:xfrm>
            <a:off x="1775475" y="2182035"/>
            <a:ext cx="136859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" name="TextBox 7"/>
          <p:cNvSpPr txBox="1"/>
          <p:nvPr/>
        </p:nvSpPr>
        <p:spPr>
          <a:xfrm>
            <a:off x="0" y="5288339"/>
            <a:ext cx="741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transform is symmetric around </a:t>
            </a:r>
            <a:r>
              <a:rPr lang="en-US" dirty="0" err="1" smtClean="0"/>
              <a:t>Fs</a:t>
            </a:r>
            <a:r>
              <a:rPr lang="en-US" dirty="0" smtClean="0"/>
              <a:t>/2:</a:t>
            </a:r>
          </a:p>
          <a:p>
            <a:r>
              <a:rPr lang="en-US" dirty="0" smtClean="0"/>
              <a:t>e.g. If you sample at 100 Hz, the </a:t>
            </a:r>
            <a:r>
              <a:rPr lang="en-US" b="1" dirty="0" smtClean="0"/>
              <a:t>FFT(10Hz)</a:t>
            </a:r>
            <a:r>
              <a:rPr lang="en-US" dirty="0" smtClean="0"/>
              <a:t> will look like </a:t>
            </a:r>
            <a:r>
              <a:rPr lang="en-US" b="1" dirty="0" smtClean="0"/>
              <a:t>FFT(190 Hz)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function returns the FFT evaluated from 0 Hz all the way up to </a:t>
            </a:r>
            <a:r>
              <a:rPr lang="en-US" dirty="0" err="1" smtClean="0"/>
              <a:t>Fs</a:t>
            </a:r>
            <a:r>
              <a:rPr lang="en-US" dirty="0" smtClean="0"/>
              <a:t> Hz – half of this is redundant*.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488668"/>
            <a:ext cx="6987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*If your measured signal is complex, this isn’t true. This is rarely the case.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49622" y="1467026"/>
            <a:ext cx="547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x[n]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905918" y="2182035"/>
            <a:ext cx="136859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2" name="Rectangle 11"/>
          <p:cNvSpPr/>
          <p:nvPr/>
        </p:nvSpPr>
        <p:spPr>
          <a:xfrm>
            <a:off x="7041708" y="1729678"/>
            <a:ext cx="755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FFT[k]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87148" y="2120101"/>
            <a:ext cx="161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 is from 0 to 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87346" y="2872654"/>
            <a:ext cx="21566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only care about FFT[0] to FFT[N/2]. Usually you only care about the absolute value of the complex (2 dimensional) output.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993" y="2712378"/>
            <a:ext cx="5277353" cy="287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5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Frequencies Does the Output Correspond to?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18490" y="2182035"/>
            <a:ext cx="266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N_fft</a:t>
            </a:r>
            <a:r>
              <a:rPr lang="en-US" dirty="0"/>
              <a:t> = 256.0</a:t>
            </a:r>
          </a:p>
          <a:p>
            <a:r>
              <a:rPr lang="en-US" dirty="0" err="1"/>
              <a:t>Fs</a:t>
            </a:r>
            <a:r>
              <a:rPr lang="en-US" dirty="0"/>
              <a:t> = 200</a:t>
            </a:r>
          </a:p>
          <a:p>
            <a:r>
              <a:rPr lang="en-US" dirty="0" err="1"/>
              <a:t>freqsig</a:t>
            </a:r>
            <a:r>
              <a:rPr lang="en-US" dirty="0"/>
              <a:t> = </a:t>
            </a:r>
            <a:r>
              <a:rPr lang="en-US" dirty="0" err="1"/>
              <a:t>fft.fft</a:t>
            </a:r>
            <a:r>
              <a:rPr lang="en-US" dirty="0"/>
              <a:t>(</a:t>
            </a:r>
            <a:r>
              <a:rPr lang="en-US" dirty="0" err="1"/>
              <a:t>sig,n</a:t>
            </a:r>
            <a:r>
              <a:rPr lang="en-US" dirty="0"/>
              <a:t>=</a:t>
            </a:r>
            <a:r>
              <a:rPr lang="en-US" dirty="0" err="1"/>
              <a:t>N_fft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2" y="1609462"/>
            <a:ext cx="3170137" cy="7007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88791" y="1819692"/>
            <a:ext cx="436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sig</a:t>
            </a:r>
          </a:p>
        </p:txBody>
      </p:sp>
      <p:sp>
        <p:nvSpPr>
          <p:cNvPr id="7" name="Rectangle 6"/>
          <p:cNvSpPr/>
          <p:nvPr/>
        </p:nvSpPr>
        <p:spPr>
          <a:xfrm>
            <a:off x="3588791" y="3743571"/>
            <a:ext cx="130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abs(</a:t>
            </a:r>
            <a:r>
              <a:rPr lang="en-US" dirty="0" err="1" smtClean="0"/>
              <a:t>freqsig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36901" y="4343619"/>
            <a:ext cx="3531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freq_axis</a:t>
            </a:r>
            <a:r>
              <a:rPr lang="en-US" dirty="0"/>
              <a:t> = </a:t>
            </a:r>
            <a:r>
              <a:rPr lang="en-US" dirty="0" err="1"/>
              <a:t>np.arange</a:t>
            </a:r>
            <a:r>
              <a:rPr lang="en-US" dirty="0"/>
              <a:t>(0,Fs,Fs/</a:t>
            </a:r>
            <a:r>
              <a:rPr lang="en-US" dirty="0" err="1"/>
              <a:t>N_fft</a:t>
            </a:r>
            <a:r>
              <a:rPr lang="en-US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9951"/>
            <a:ext cx="5003381" cy="272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04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Bins?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228079" cy="489717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Each array element of the FFT corresponds to a frequency bin. Each bin is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s</a:t>
            </a:r>
            <a:r>
              <a:rPr lang="en-US" dirty="0" smtClean="0"/>
              <a:t>/N_FFT wide.</a:t>
            </a:r>
          </a:p>
          <a:p>
            <a:r>
              <a:rPr lang="en-US" dirty="0" smtClean="0"/>
              <a:t>The more measurements you have, the better precision you get (limited by floor(log2(</a:t>
            </a:r>
            <a:r>
              <a:rPr lang="en-US" dirty="0" err="1" smtClean="0"/>
              <a:t>N_samples</a:t>
            </a:r>
            <a:r>
              <a:rPr lang="en-US" dirty="0" smtClean="0"/>
              <a:t>))</a:t>
            </a:r>
            <a:endParaRPr lang="en-US" dirty="0"/>
          </a:p>
        </p:txBody>
      </p:sp>
      <p:pic>
        <p:nvPicPr>
          <p:cNvPr id="4" name="Picture 3" descr="fourier_oscon_num_bi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58" y="2907492"/>
            <a:ext cx="3950507" cy="3950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951" y="1417638"/>
            <a:ext cx="3378200" cy="113030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6584053" y="2547938"/>
            <a:ext cx="1023360" cy="71924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42729" y="254793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68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urier_oscon_2d_poi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710" y="443902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 it moved in 2 dimensions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648029"/>
            <a:ext cx="36865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point’s </a:t>
            </a:r>
            <a:r>
              <a:rPr lang="en-US" dirty="0"/>
              <a:t>motion in both dimensions was independent of each other. For various reasons we call the two dimensions this point moves in the </a:t>
            </a:r>
            <a:r>
              <a:rPr lang="en-US" b="1" dirty="0" smtClean="0"/>
              <a:t>real</a:t>
            </a:r>
            <a:r>
              <a:rPr lang="en-US" dirty="0" smtClean="0"/>
              <a:t> </a:t>
            </a:r>
            <a:r>
              <a:rPr lang="en-US" dirty="0"/>
              <a:t>and the </a:t>
            </a:r>
            <a:r>
              <a:rPr lang="en-US" b="1" dirty="0" smtClean="0"/>
              <a:t>imaginary</a:t>
            </a:r>
            <a:r>
              <a:rPr lang="en-US" dirty="0" smtClean="0"/>
              <a:t> </a:t>
            </a:r>
            <a:r>
              <a:rPr lang="en-US" dirty="0"/>
              <a:t>axis. In fact though, there's nothing truly imaginary about it.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506" y="3019863"/>
            <a:ext cx="2212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Horizontal Dimension</a:t>
            </a:r>
          </a:p>
          <a:p>
            <a:r>
              <a:rPr lang="en-US" dirty="0" smtClean="0"/>
              <a:t>“real”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09824" y="1654745"/>
            <a:ext cx="1954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Vertical Dimension</a:t>
            </a:r>
          </a:p>
          <a:p>
            <a:r>
              <a:rPr lang="en-US" dirty="0" smtClean="0"/>
              <a:t>“Imaginary”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686575" y="6475370"/>
            <a:ext cx="333246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8000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Cambria Math"/>
                <a:cs typeface="Cambria Math"/>
              </a:rPr>
              <a:t>Horizontal Position </a:t>
            </a:r>
            <a:r>
              <a:rPr lang="en-US" dirty="0">
                <a:latin typeface="Cambria Math"/>
                <a:cs typeface="Cambria Math"/>
              </a:rPr>
              <a:t>= </a:t>
            </a:r>
            <a:r>
              <a:rPr lang="en-US" dirty="0" err="1">
                <a:latin typeface="Cambria Math"/>
                <a:cs typeface="Cambria Math"/>
              </a:rPr>
              <a:t>cos</a:t>
            </a:r>
            <a:r>
              <a:rPr lang="en-US" dirty="0">
                <a:latin typeface="Cambria Math"/>
                <a:cs typeface="Cambria Math"/>
              </a:rPr>
              <a:t>(time)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9299" y="1727830"/>
            <a:ext cx="32293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Cambria Math"/>
                <a:cs typeface="Cambria Math"/>
              </a:rPr>
              <a:t>Vertical Position </a:t>
            </a:r>
            <a:r>
              <a:rPr lang="en-US" dirty="0" smtClean="0">
                <a:latin typeface="Cambria Math"/>
                <a:cs typeface="Cambria Math"/>
              </a:rPr>
              <a:t>= </a:t>
            </a:r>
            <a:r>
              <a:rPr lang="en-US" dirty="0">
                <a:latin typeface="Cambria Math"/>
                <a:cs typeface="Cambria Math"/>
              </a:rPr>
              <a:t>sin(time)</a:t>
            </a:r>
          </a:p>
        </p:txBody>
      </p:sp>
    </p:spTree>
    <p:extLst>
      <p:ext uri="{BB962C8B-B14F-4D97-AF65-F5344CB8AC3E}">
        <p14:creationId xmlns:p14="http://schemas.microsoft.com/office/powerpoint/2010/main" val="165887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in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23" y="2286000"/>
            <a:ext cx="64008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Practical Note: Windowing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Taper the signal at beginning to improve fidelity: Hamming, </a:t>
            </a:r>
            <a:r>
              <a:rPr lang="en-US" dirty="0" err="1" smtClean="0"/>
              <a:t>Hanning</a:t>
            </a:r>
            <a:r>
              <a:rPr lang="en-US" dirty="0" smtClean="0"/>
              <a:t>, Blackman,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17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windowing_result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16375"/>
            <a:ext cx="8229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71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08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8" b="708"/>
          <a:stretch/>
        </p:blipFill>
        <p:spPr>
          <a:xfrm>
            <a:off x="8827921" y="-865689"/>
            <a:ext cx="8229600" cy="815840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52400"/>
            <a:ext cx="65405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72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frequency plots have the Y-axis in logarithmic scale – each tick is 10x larger than the next.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8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www.dspguide.com</a:t>
            </a:r>
            <a:r>
              <a:rPr lang="en-US" dirty="0"/>
              <a:t>/ch8/6.htm</a:t>
            </a:r>
          </a:p>
        </p:txBody>
      </p:sp>
    </p:spTree>
    <p:extLst>
      <p:ext uri="{BB962C8B-B14F-4D97-AF65-F5344CB8AC3E}">
        <p14:creationId xmlns:p14="http://schemas.microsoft.com/office/powerpoint/2010/main" val="1684483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angle_circl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88" y="935458"/>
            <a:ext cx="54864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Sine + Cosine is A Circle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291205" y="1543868"/>
            <a:ext cx="4123386" cy="4123386"/>
          </a:xfrm>
          <a:prstGeom prst="ellipse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43701" y="6098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Cambria Math"/>
                <a:cs typeface="Cambria Math"/>
              </a:rPr>
              <a:t>Horizontal Dimension </a:t>
            </a:r>
            <a:r>
              <a:rPr lang="en-US" dirty="0">
                <a:solidFill>
                  <a:srgbClr val="008000"/>
                </a:solidFill>
                <a:latin typeface="Cambria Math"/>
                <a:cs typeface="Cambria Math"/>
              </a:rPr>
              <a:t>= sin(time)</a:t>
            </a:r>
          </a:p>
          <a:p>
            <a:r>
              <a:rPr lang="en-US" dirty="0" smtClean="0">
                <a:solidFill>
                  <a:srgbClr val="FF0000"/>
                </a:solidFill>
                <a:latin typeface="Cambria Math"/>
                <a:cs typeface="Cambria Math"/>
              </a:rPr>
              <a:t>Vertical Dimension </a:t>
            </a:r>
            <a:r>
              <a:rPr lang="en-US" dirty="0">
                <a:solidFill>
                  <a:srgbClr val="FF0000"/>
                </a:solidFill>
                <a:latin typeface="Cambria Math"/>
                <a:cs typeface="Cambria Math"/>
              </a:rPr>
              <a:t>= </a:t>
            </a:r>
            <a:r>
              <a:rPr lang="en-US" dirty="0" err="1">
                <a:solidFill>
                  <a:srgbClr val="FF0000"/>
                </a:solidFill>
                <a:latin typeface="Cambria Math"/>
                <a:cs typeface="Cambria Math"/>
              </a:rPr>
              <a:t>cos</a:t>
            </a:r>
            <a:r>
              <a:rPr lang="en-US" dirty="0">
                <a:solidFill>
                  <a:srgbClr val="FF0000"/>
                </a:solidFill>
                <a:latin typeface="Cambria Math"/>
                <a:cs typeface="Cambria Math"/>
              </a:rPr>
              <a:t>(time)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4351129"/>
            <a:ext cx="2286000" cy="2260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193114" y="3617408"/>
            <a:ext cx="6684004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347543" y="1198231"/>
            <a:ext cx="0" cy="46383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55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/>
              <a:t>Point </a:t>
            </a:r>
            <a:r>
              <a:rPr lang="en-US" dirty="0" smtClean="0"/>
              <a:t>Rotating Around A Circle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revolution is a </a:t>
            </a:r>
            <a:r>
              <a:rPr lang="en-US" b="1" dirty="0" smtClean="0"/>
              <a:t>circumference</a:t>
            </a:r>
          </a:p>
          <a:p>
            <a:r>
              <a:rPr lang="en-US" dirty="0" smtClean="0"/>
              <a:t>1</a:t>
            </a:r>
            <a:r>
              <a:rPr lang="en-US" b="1" dirty="0" smtClean="0"/>
              <a:t> circumference </a:t>
            </a:r>
            <a:r>
              <a:rPr lang="en-US" dirty="0" smtClean="0"/>
              <a:t>is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2π radius</a:t>
            </a:r>
            <a:r>
              <a:rPr lang="en-US" dirty="0" smtClean="0"/>
              <a:t>es</a:t>
            </a:r>
          </a:p>
          <a:p>
            <a:r>
              <a:rPr lang="en-US" dirty="0" smtClean="0"/>
              <a:t>In 1 second the point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travels 2</a:t>
            </a:r>
            <a:r>
              <a:rPr lang="en-US" b="1" dirty="0" smtClean="0"/>
              <a:t>π</a:t>
            </a:r>
            <a:r>
              <a:rPr lang="en-US" dirty="0" smtClean="0"/>
              <a:t> radius.</a:t>
            </a:r>
          </a:p>
          <a:p>
            <a:endParaRPr lang="en-US" dirty="0" smtClean="0"/>
          </a:p>
        </p:txBody>
      </p:sp>
      <p:sp>
        <p:nvSpPr>
          <p:cNvPr id="4" name="Oval 3"/>
          <p:cNvSpPr/>
          <p:nvPr/>
        </p:nvSpPr>
        <p:spPr>
          <a:xfrm>
            <a:off x="4966450" y="2759572"/>
            <a:ext cx="3720350" cy="37203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4" idx="6"/>
          </p:cNvCxnSpPr>
          <p:nvPr/>
        </p:nvCxnSpPr>
        <p:spPr>
          <a:xfrm>
            <a:off x="6825125" y="4619747"/>
            <a:ext cx="18616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844793"/>
              </p:ext>
            </p:extLst>
          </p:nvPr>
        </p:nvGraphicFramePr>
        <p:xfrm>
          <a:off x="546240" y="4925636"/>
          <a:ext cx="3151279" cy="740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4" imgW="1676400" imgH="393700" progId="Equation.3">
                  <p:embed/>
                </p:oleObj>
              </mc:Choice>
              <mc:Fallback>
                <p:oleObj name="Equation" r:id="rId4" imgW="1676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6240" y="4925636"/>
                        <a:ext cx="3151279" cy="7400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rc 6"/>
          <p:cNvSpPr/>
          <p:nvPr/>
        </p:nvSpPr>
        <p:spPr>
          <a:xfrm>
            <a:off x="4733968" y="2591192"/>
            <a:ext cx="4246460" cy="4040720"/>
          </a:xfrm>
          <a:prstGeom prst="arc">
            <a:avLst>
              <a:gd name="adj1" fmla="val 1161324"/>
              <a:gd name="adj2" fmla="val 20617332"/>
            </a:avLst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65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Rotate At Different Speeds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13091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Think of hands of a clock. The hands move at different speeds/frequencies.</a:t>
            </a:r>
          </a:p>
          <a:p>
            <a:r>
              <a:rPr lang="en-US" dirty="0" smtClean="0"/>
              <a:t>Hour hand - 2π radius/3600 seconds</a:t>
            </a:r>
          </a:p>
          <a:p>
            <a:r>
              <a:rPr lang="en-US" dirty="0" smtClean="0"/>
              <a:t>Minute hand - 2π radius/60 seconds</a:t>
            </a:r>
          </a:p>
          <a:p>
            <a:r>
              <a:rPr lang="en-US" dirty="0" smtClean="0"/>
              <a:t>Second hand - 2π radius/1 second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8959" y="1600200"/>
            <a:ext cx="194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="1" dirty="0" smtClean="0"/>
              <a:t>π2.77e-4 Hz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18959" y="2100086"/>
            <a:ext cx="194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="1" dirty="0" smtClean="0"/>
              <a:t>π1.66e-2 Hz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18959" y="2675391"/>
            <a:ext cx="194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="1" dirty="0" smtClean="0"/>
              <a:t>π1 Hz</a:t>
            </a:r>
            <a:endParaRPr lang="en-US" dirty="0"/>
          </a:p>
        </p:txBody>
      </p:sp>
      <p:pic>
        <p:nvPicPr>
          <p:cNvPr id="8" name="Picture 7" descr="fourier_oscon_clock_hand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730" y="3375037"/>
            <a:ext cx="3731270" cy="373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90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of Measured Data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3931" y="5111485"/>
            <a:ext cx="6545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Digital data is </a:t>
            </a:r>
            <a:r>
              <a:rPr lang="en-US" b="1" dirty="0" smtClean="0"/>
              <a:t>discrete </a:t>
            </a:r>
            <a:r>
              <a:rPr lang="en-US" dirty="0" smtClean="0"/>
              <a:t>and measured at a </a:t>
            </a:r>
            <a:r>
              <a:rPr lang="en-US" b="1" dirty="0" smtClean="0"/>
              <a:t>fixed interval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Time time </a:t>
            </a:r>
            <a:r>
              <a:rPr lang="en-US" dirty="0" smtClean="0"/>
              <a:t>axis is really </a:t>
            </a:r>
            <a:r>
              <a:rPr lang="en-US" b="1" dirty="0" smtClean="0"/>
              <a:t>samples.</a:t>
            </a:r>
          </a:p>
          <a:p>
            <a:r>
              <a:rPr lang="en-US" dirty="0" smtClean="0"/>
              <a:t>Samples are collected every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s</a:t>
            </a:r>
            <a:r>
              <a:rPr lang="en-US" dirty="0" smtClean="0"/>
              <a:t> seconds, or a </a:t>
            </a:r>
            <a:r>
              <a:rPr lang="en-US" b="1" dirty="0" smtClean="0"/>
              <a:t>frequency of </a:t>
            </a:r>
            <a:r>
              <a:rPr lang="en-US" b="1" dirty="0" err="1" smtClean="0"/>
              <a:t>F</a:t>
            </a:r>
            <a:r>
              <a:rPr lang="en-US" b="1" baseline="-25000" dirty="0" err="1" smtClean="0"/>
              <a:t>s</a:t>
            </a:r>
            <a:r>
              <a:rPr lang="en-US" b="1" dirty="0" smtClean="0"/>
              <a:t> = 1/</a:t>
            </a:r>
            <a:r>
              <a:rPr lang="en-US" b="1" dirty="0" err="1" smtClean="0"/>
              <a:t>T</a:t>
            </a:r>
            <a:r>
              <a:rPr lang="en-US" b="1" baseline="-25000" dirty="0" err="1" smtClean="0"/>
              <a:t>s</a:t>
            </a:r>
            <a:endParaRPr lang="en-US" baseline="-25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284" y="1417638"/>
            <a:ext cx="48514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10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Projecting Onto the Circle</a:t>
            </a:r>
            <a:endParaRPr lang="en-US" dirty="0"/>
          </a:p>
        </p:txBody>
      </p:sp>
      <p:pic>
        <p:nvPicPr>
          <p:cNvPr id="5" name="Picture 4" descr="fourier_oscon_sm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3364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3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633" y="1417638"/>
            <a:ext cx="5842000" cy="576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if we </a:t>
            </a:r>
            <a:r>
              <a:rPr lang="en-US" b="1" dirty="0" smtClean="0"/>
              <a:t>Wrapped</a:t>
            </a:r>
            <a:r>
              <a:rPr lang="en-US" dirty="0" smtClean="0"/>
              <a:t> Our Signal Around a Circle?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dimensional data becomes 2 dimensional data!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723" y="2457051"/>
            <a:ext cx="4267248" cy="42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63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18900</TotalTime>
  <Words>1407</Words>
  <Application>Microsoft Macintosh PowerPoint</Application>
  <PresentationFormat>On-screen Show (4:3)</PresentationFormat>
  <Paragraphs>172</Paragraphs>
  <Slides>35</Slides>
  <Notes>14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Office Theme</vt:lpstr>
      <vt:lpstr>Equation</vt:lpstr>
      <vt:lpstr>Time Series Super Powers</vt:lpstr>
      <vt:lpstr>This is the story of a moving point</vt:lpstr>
      <vt:lpstr>Then it moved in 2 dimensions</vt:lpstr>
      <vt:lpstr>Sine + Cosine is A Circle</vt:lpstr>
      <vt:lpstr>A Point Rotating Around A Circle</vt:lpstr>
      <vt:lpstr>Points Rotate At Different Speeds</vt:lpstr>
      <vt:lpstr>Time Series of Measured Data</vt:lpstr>
      <vt:lpstr>Projecting Onto the Circle</vt:lpstr>
      <vt:lpstr>What if we Wrapped Our Signal Around a Circle?</vt:lpstr>
      <vt:lpstr>What Happened to Time?</vt:lpstr>
      <vt:lpstr>Mapping the Signal on Different Frequency Circles</vt:lpstr>
      <vt:lpstr>So Now we Have a Bunch of Measurements in 2 Dimensions …</vt:lpstr>
      <vt:lpstr>Adding 2Dimensional Lines</vt:lpstr>
      <vt:lpstr>Vectors have Lengths and Angles</vt:lpstr>
      <vt:lpstr>PowerPoint Presentation</vt:lpstr>
      <vt:lpstr>Average the 2D Signal</vt:lpstr>
      <vt:lpstr>How about a different Signal?</vt:lpstr>
      <vt:lpstr>How about a Different Signal?</vt:lpstr>
      <vt:lpstr>Leonard Euler</vt:lpstr>
      <vt:lpstr>Mathematically This Is</vt:lpstr>
      <vt:lpstr>PowerPoint Presentation</vt:lpstr>
      <vt:lpstr>The Process</vt:lpstr>
      <vt:lpstr>Take Note</vt:lpstr>
      <vt:lpstr>A View in Reverse</vt:lpstr>
      <vt:lpstr>Pseudocode!</vt:lpstr>
      <vt:lpstr>Fast Fourier Transform (FFT)</vt:lpstr>
      <vt:lpstr>What Does the FFT Return?</vt:lpstr>
      <vt:lpstr>What Frequencies Does the Output Correspond to?</vt:lpstr>
      <vt:lpstr>How Many Bins?</vt:lpstr>
      <vt:lpstr>Practical Note: Windowing Functions</vt:lpstr>
      <vt:lpstr>PowerPoint Presentation</vt:lpstr>
      <vt:lpstr>PowerPoint Presentation</vt:lpstr>
      <vt:lpstr>PowerPoint Presentation</vt:lpstr>
      <vt:lpstr>Final Notes</vt:lpstr>
      <vt:lpstr>Helpful Resources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Super Powers</dc:title>
  <dc:creator>William Cox</dc:creator>
  <cp:lastModifiedBy>William Cox</cp:lastModifiedBy>
  <cp:revision>50</cp:revision>
  <dcterms:created xsi:type="dcterms:W3CDTF">2014-05-26T14:11:53Z</dcterms:created>
  <dcterms:modified xsi:type="dcterms:W3CDTF">2014-07-03T21:29:25Z</dcterms:modified>
</cp:coreProperties>
</file>